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78" r:id="rId2"/>
    <p:sldId id="268" r:id="rId3"/>
    <p:sldId id="269" r:id="rId4"/>
    <p:sldId id="270" r:id="rId5"/>
    <p:sldId id="277" r:id="rId6"/>
    <p:sldId id="256" r:id="rId7"/>
    <p:sldId id="280" r:id="rId8"/>
    <p:sldId id="257" r:id="rId9"/>
    <p:sldId id="258" r:id="rId10"/>
    <p:sldId id="259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71" r:id="rId19"/>
    <p:sldId id="272" r:id="rId20"/>
    <p:sldId id="273" r:id="rId21"/>
    <p:sldId id="274" r:id="rId2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7" autoAdjust="0"/>
    <p:restoredTop sz="94660"/>
  </p:normalViewPr>
  <p:slideViewPr>
    <p:cSldViewPr>
      <p:cViewPr>
        <p:scale>
          <a:sx n="70" d="100"/>
          <a:sy n="70" d="100"/>
        </p:scale>
        <p:origin x="-2790" y="-89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FAC78E-F0EF-4224-8F38-554F704F13DD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0F8A9-A6D5-451C-892B-61DBEB9DC9AA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9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0F8A9-A6D5-451C-892B-61DBEB9DC9A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491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0F8A9-A6D5-451C-892B-61DBEB9DC9A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491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0F8A9-A6D5-451C-892B-61DBEB9DC9A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2290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0F8A9-A6D5-451C-892B-61DBEB9DC9A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229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0F8A9-A6D5-451C-892B-61DBEB9DC9A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522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2628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90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6583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3804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71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703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6771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862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2532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082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44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fr-F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AF665-3342-4868-92D5-3251A557E07C}" type="datetimeFigureOut">
              <a:rPr lang="fr-FR" smtClean="0"/>
              <a:t>05/03/2017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444E43-BC40-46EB-A8EE-8FEFC8D4BC3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932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4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otsify.com/" TargetMode="External"/><Relationship Id="rId2" Type="http://schemas.openxmlformats.org/officeDocument/2006/relationships/hyperlink" Target="https://www.smooch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4.pn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2" y="1676400"/>
            <a:ext cx="8839200" cy="457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28600"/>
            <a:ext cx="8458200" cy="1470025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Autofit/>
          </a:bodyPr>
          <a:lstStyle/>
          <a:p>
            <a:r>
              <a:rPr lang="en-US" sz="4800" dirty="0" smtClean="0">
                <a:solidFill>
                  <a:srgbClr val="FFFF00"/>
                </a:solidFill>
              </a:rPr>
              <a:t>The Bot-People: your travel bot</a:t>
            </a:r>
            <a:endParaRPr lang="fr-FR" sz="4800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1763976"/>
            <a:ext cx="6019800" cy="1524000"/>
          </a:xfrm>
        </p:spPr>
        <p:txBody>
          <a:bodyPr>
            <a:normAutofit fontScale="85000"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Principles : what it does 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Demo: how it works</a:t>
            </a:r>
          </a:p>
          <a:p>
            <a:pPr marL="514350" indent="-514350" algn="l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How to do it: programming platforms</a:t>
            </a:r>
          </a:p>
          <a:p>
            <a:pPr marL="457200" indent="-457200">
              <a:buFont typeface="Arial" pitchFamily="34" charset="0"/>
              <a:buChar char="•"/>
            </a:pP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4724400"/>
            <a:ext cx="1337074" cy="131921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5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2" y="228600"/>
            <a:ext cx="500599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97587" y="603568"/>
            <a:ext cx="3460611" cy="5035231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5346572" y="708969"/>
            <a:ext cx="2883028" cy="49298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410200" y="811496"/>
            <a:ext cx="28955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 flight is booked!!!</a:t>
            </a:r>
          </a:p>
          <a:p>
            <a:r>
              <a:rPr lang="en-US" dirty="0" smtClean="0"/>
              <a:t>I also have great hotels in Mumbai:</a:t>
            </a:r>
            <a:endParaRPr lang="en-US" dirty="0"/>
          </a:p>
          <a:p>
            <a:r>
              <a:rPr lang="en-US" dirty="0" smtClean="0"/>
              <a:t>                            </a:t>
            </a:r>
          </a:p>
          <a:p>
            <a:endParaRPr lang="en-US" dirty="0" smtClean="0"/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 rot="1254598">
            <a:off x="1317999" y="2423636"/>
            <a:ext cx="3460002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600000" rev="1800000"/>
              </a:camera>
              <a:lightRig rig="threePt" dir="t"/>
            </a:scene3d>
          </a:bodyPr>
          <a:lstStyle/>
          <a:p>
            <a:r>
              <a:rPr lang="en-US" dirty="0" smtClean="0"/>
              <a:t>I am Luke, you travel advisor,</a:t>
            </a:r>
          </a:p>
          <a:p>
            <a:endParaRPr lang="en-US" dirty="0"/>
          </a:p>
          <a:p>
            <a:r>
              <a:rPr lang="en-US" dirty="0" smtClean="0"/>
              <a:t>Welcome … at any time, you can click on icons for </a:t>
            </a:r>
            <a:r>
              <a:rPr lang="en-US" dirty="0" err="1" smtClean="0"/>
              <a:t>fligths</a:t>
            </a:r>
            <a:r>
              <a:rPr lang="en-US" dirty="0" smtClean="0"/>
              <a:t>, hotels, car rentals and travel insurance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57" y="944856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6184" y="45875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4678015"/>
            <a:ext cx="733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705262" y="4597880"/>
            <a:ext cx="914400" cy="914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18828" y="4599354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0150" y="459195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93" y="4679074"/>
            <a:ext cx="580738" cy="75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87" y="4762322"/>
            <a:ext cx="852149" cy="62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16" y="4659298"/>
            <a:ext cx="944068" cy="7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val 8"/>
          <p:cNvSpPr/>
          <p:nvPr/>
        </p:nvSpPr>
        <p:spPr>
          <a:xfrm>
            <a:off x="7582894" y="5437321"/>
            <a:ext cx="609600" cy="1906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7125694" y="4476243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No back…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854844"/>
            <a:ext cx="2717483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5458996" y="5383566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More..</a:t>
            </a:r>
            <a:endParaRPr lang="fr-FR" sz="1000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5458996" y="5418415"/>
            <a:ext cx="609600" cy="19067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" name="TextBox 5"/>
          <p:cNvSpPr txBox="1"/>
          <p:nvPr/>
        </p:nvSpPr>
        <p:spPr>
          <a:xfrm>
            <a:off x="5458996" y="2209800"/>
            <a:ext cx="10890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$175 / night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96754" y="2922678"/>
            <a:ext cx="10890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$250 / night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458996" y="3810000"/>
            <a:ext cx="10890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$198 / night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482998" y="4599354"/>
            <a:ext cx="10890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$400 / night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45624" y="5386796"/>
            <a:ext cx="47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more</a:t>
            </a:r>
            <a:endParaRPr lang="fr-FR" sz="1050" dirty="0"/>
          </a:p>
        </p:txBody>
      </p:sp>
      <p:sp>
        <p:nvSpPr>
          <p:cNvPr id="32" name="TextBox 31"/>
          <p:cNvSpPr txBox="1"/>
          <p:nvPr/>
        </p:nvSpPr>
        <p:spPr>
          <a:xfrm>
            <a:off x="7648983" y="5379392"/>
            <a:ext cx="4787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back</a:t>
            </a:r>
            <a:endParaRPr lang="fr-FR" sz="1050" dirty="0"/>
          </a:p>
        </p:txBody>
      </p:sp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396" y="2363688"/>
            <a:ext cx="26193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42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5453737" y="273650"/>
            <a:ext cx="3271837" cy="1859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2" y="228600"/>
            <a:ext cx="500599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578165" y="273650"/>
            <a:ext cx="31474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555 luxury rooms and suites at Trident, </a:t>
            </a:r>
            <a:r>
              <a:rPr lang="en-US" dirty="0" err="1"/>
              <a:t>Nariman</a:t>
            </a:r>
            <a:r>
              <a:rPr lang="en-US" dirty="0"/>
              <a:t> Point, offer stunning views of the ocean and the five star Mumbai city </a:t>
            </a:r>
            <a:r>
              <a:rPr lang="en-US" dirty="0" smtClean="0"/>
              <a:t>skyline ….</a:t>
            </a:r>
          </a:p>
          <a:p>
            <a:r>
              <a:rPr lang="en-US" dirty="0" smtClean="0"/>
              <a:t>Queen Size bed is okay?</a:t>
            </a:r>
            <a:endParaRPr lang="fr-FR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97590" y="3195946"/>
            <a:ext cx="4008259" cy="115776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5406966" y="3320236"/>
            <a:ext cx="3220952" cy="9469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346572" y="3430382"/>
            <a:ext cx="3379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Great! How many nights ? Checking on 3/3?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 rot="1254598">
            <a:off x="1317999" y="2423636"/>
            <a:ext cx="3460002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600000" rev="1800000"/>
              </a:camera>
              <a:lightRig rig="threePt" dir="t"/>
            </a:scene3d>
          </a:bodyPr>
          <a:lstStyle/>
          <a:p>
            <a:r>
              <a:rPr lang="en-US" dirty="0" smtClean="0"/>
              <a:t>I am Luke, you travel advisor,</a:t>
            </a:r>
          </a:p>
          <a:p>
            <a:endParaRPr lang="en-US" dirty="0"/>
          </a:p>
          <a:p>
            <a:r>
              <a:rPr lang="en-US" dirty="0" smtClean="0"/>
              <a:t>Welcome … at any time, you can click on icons for </a:t>
            </a:r>
            <a:r>
              <a:rPr lang="en-US" dirty="0" err="1" smtClean="0"/>
              <a:t>fligths</a:t>
            </a:r>
            <a:r>
              <a:rPr lang="en-US" dirty="0" smtClean="0"/>
              <a:t>, hotels, car rentals and travel insurance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61" y="3320236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6184" y="45875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4678015"/>
            <a:ext cx="733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705262" y="4597880"/>
            <a:ext cx="914400" cy="914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18828" y="4599354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0150" y="459195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93" y="4679074"/>
            <a:ext cx="580738" cy="75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87" y="4762322"/>
            <a:ext cx="852149" cy="62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16" y="4659298"/>
            <a:ext cx="944068" cy="7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494" y="2246694"/>
            <a:ext cx="3630325" cy="79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576696" y="2475294"/>
            <a:ext cx="29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No, King Size non-smoking</a:t>
            </a:r>
            <a:endParaRPr lang="fr-FR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329" y="490646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44" y="4370344"/>
            <a:ext cx="3630325" cy="79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657846" y="4598944"/>
            <a:ext cx="29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5 nights starting 3/6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5465612" y="5114413"/>
            <a:ext cx="3465207" cy="15911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11" y="5075761"/>
            <a:ext cx="672155" cy="63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498972" y="5162158"/>
            <a:ext cx="3340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Your booking ref. is AJW5KL87</a:t>
            </a:r>
          </a:p>
          <a:p>
            <a:r>
              <a:rPr lang="en-US" dirty="0" smtClean="0"/>
              <a:t>The hotel is expecting you, 5 </a:t>
            </a:r>
            <a:r>
              <a:rPr lang="en-US" dirty="0" err="1" smtClean="0"/>
              <a:t>nts</a:t>
            </a:r>
            <a:r>
              <a:rPr lang="en-US" dirty="0" smtClean="0"/>
              <a:t> x 178$ = $890, free breakfast ;</a:t>
            </a:r>
          </a:p>
          <a:p>
            <a:r>
              <a:rPr lang="en-US" dirty="0" smtClean="0"/>
              <a:t>Do you need a car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613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156046" y="385730"/>
            <a:ext cx="3271837" cy="1859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2" y="228600"/>
            <a:ext cx="500599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070888" y="2027271"/>
            <a:ext cx="4008259" cy="115776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5406965" y="232735"/>
            <a:ext cx="3432233" cy="17484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 rot="1254598">
            <a:off x="1317999" y="2423636"/>
            <a:ext cx="3460002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600000" rev="1800000"/>
              </a:camera>
              <a:lightRig rig="threePt" dir="t"/>
            </a:scene3d>
          </a:bodyPr>
          <a:lstStyle/>
          <a:p>
            <a:r>
              <a:rPr lang="en-US" dirty="0" smtClean="0"/>
              <a:t>I am Luke, you travel advisor,</a:t>
            </a:r>
          </a:p>
          <a:p>
            <a:endParaRPr lang="en-US" dirty="0"/>
          </a:p>
          <a:p>
            <a:r>
              <a:rPr lang="en-US" dirty="0" smtClean="0"/>
              <a:t>Welcome … at any time, you can click on icons for </a:t>
            </a:r>
            <a:r>
              <a:rPr lang="en-US" dirty="0" err="1" smtClean="0"/>
              <a:t>fligths</a:t>
            </a:r>
            <a:r>
              <a:rPr lang="en-US" dirty="0" smtClean="0"/>
              <a:t>, hotels, car rentals and travel insurance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00" y="281976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6184" y="45875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4678015"/>
            <a:ext cx="733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705262" y="4597880"/>
            <a:ext cx="914400" cy="914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18828" y="4599354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0150" y="459195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93" y="4679074"/>
            <a:ext cx="580738" cy="75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87" y="4762322"/>
            <a:ext cx="852149" cy="62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16" y="4659298"/>
            <a:ext cx="944068" cy="7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628138" y="2383884"/>
            <a:ext cx="29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Yes!!!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5406966" y="3068884"/>
            <a:ext cx="3432230" cy="363671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11" y="3068886"/>
            <a:ext cx="672155" cy="63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498971" y="370282"/>
            <a:ext cx="3340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should consider a Travel Insurance covering: we offer Global Assistance with Allianz for Emergency Medical, Evacuation,  </a:t>
            </a:r>
            <a:r>
              <a:rPr lang="en-US" dirty="0" err="1" smtClean="0"/>
              <a:t>Rapatriation</a:t>
            </a:r>
            <a:r>
              <a:rPr lang="en-US" dirty="0"/>
              <a:t> </a:t>
            </a:r>
            <a:r>
              <a:rPr lang="en-US" dirty="0" smtClean="0"/>
              <a:t>($65/day)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4867" y="3078947"/>
            <a:ext cx="34015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You got it: $65  * 15 days = $975</a:t>
            </a:r>
          </a:p>
          <a:p>
            <a:r>
              <a:rPr lang="fr-FR" b="1" dirty="0"/>
              <a:t>FOR EMERGENCY ASSISTANCE</a:t>
            </a:r>
          </a:p>
          <a:p>
            <a:r>
              <a:rPr lang="fr-FR" b="1" dirty="0"/>
              <a:t>DURING YOUR TRIP CALL:</a:t>
            </a:r>
          </a:p>
          <a:p>
            <a:r>
              <a:rPr lang="fr-FR" b="1" dirty="0"/>
              <a:t>1-800-654-1908</a:t>
            </a:r>
          </a:p>
          <a:p>
            <a:r>
              <a:rPr lang="fr-FR" dirty="0"/>
              <a:t>(</a:t>
            </a:r>
            <a:r>
              <a:rPr lang="fr-FR" dirty="0" err="1"/>
              <a:t>From</a:t>
            </a:r>
            <a:r>
              <a:rPr lang="fr-FR" dirty="0"/>
              <a:t> U.S.)</a:t>
            </a:r>
          </a:p>
          <a:p>
            <a:r>
              <a:rPr lang="fr-FR" b="1" dirty="0"/>
              <a:t>1-804-281-5700</a:t>
            </a:r>
          </a:p>
          <a:p>
            <a:r>
              <a:rPr lang="fr-FR" dirty="0"/>
              <a:t>(</a:t>
            </a:r>
            <a:r>
              <a:rPr lang="fr-FR" dirty="0" err="1"/>
              <a:t>Collect</a:t>
            </a:r>
            <a:r>
              <a:rPr lang="fr-FR" dirty="0" smtClean="0"/>
              <a:t>)</a:t>
            </a:r>
          </a:p>
          <a:p>
            <a:r>
              <a:rPr lang="fr-FR" b="1" dirty="0"/>
              <a:t>Policy No</a:t>
            </a:r>
            <a:r>
              <a:rPr lang="fr-FR" b="1" dirty="0" smtClean="0"/>
              <a:t>.: </a:t>
            </a:r>
            <a:r>
              <a:rPr lang="fr-FR" dirty="0" smtClean="0"/>
              <a:t>INSP2081707639</a:t>
            </a:r>
          </a:p>
          <a:p>
            <a:r>
              <a:rPr lang="en-US" i="1" u="sng" dirty="0">
                <a:solidFill>
                  <a:schemeClr val="tx2"/>
                </a:solidFill>
              </a:rPr>
              <a:t>https://www.allianztravelinsurance.com/account/policies/manage?pol=LkR5CWxL%2fM79zdlQx7DTYg%3d%3d&amp;purch_date=01/10/2017</a:t>
            </a:r>
            <a:endParaRPr lang="en-US" i="1" u="sng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7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156046" y="385730"/>
            <a:ext cx="3271837" cy="1859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2" y="228600"/>
            <a:ext cx="500599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406965" y="232735"/>
            <a:ext cx="3432233" cy="22818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 rot="1254598">
            <a:off x="1317999" y="2423636"/>
            <a:ext cx="3460002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600000" rev="1800000"/>
              </a:camera>
              <a:lightRig rig="threePt" dir="t"/>
            </a:scene3d>
          </a:bodyPr>
          <a:lstStyle/>
          <a:p>
            <a:r>
              <a:rPr lang="en-US" dirty="0" smtClean="0"/>
              <a:t>I am Luke, you travel advisor,</a:t>
            </a:r>
          </a:p>
          <a:p>
            <a:endParaRPr lang="en-US" dirty="0"/>
          </a:p>
          <a:p>
            <a:r>
              <a:rPr lang="en-US" dirty="0" smtClean="0"/>
              <a:t>Welcome … at any time, you can click on icons for </a:t>
            </a:r>
            <a:r>
              <a:rPr lang="en-US" dirty="0" err="1" smtClean="0"/>
              <a:t>fligths</a:t>
            </a:r>
            <a:r>
              <a:rPr lang="en-US" dirty="0" smtClean="0"/>
              <a:t>, hotels, car rentals and travel insurance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00" y="281976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6184" y="45875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4678015"/>
            <a:ext cx="733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705262" y="4597880"/>
            <a:ext cx="914400" cy="914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18828" y="4599354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0150" y="459195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93" y="4679074"/>
            <a:ext cx="580738" cy="75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87" y="4762322"/>
            <a:ext cx="852149" cy="62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16" y="4659298"/>
            <a:ext cx="944068" cy="7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452968" y="424424"/>
            <a:ext cx="33402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Great, you are good to go:</a:t>
            </a:r>
          </a:p>
          <a:p>
            <a:r>
              <a:rPr lang="en-US" dirty="0" smtClean="0"/>
              <a:t>Total Transaction is: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Flights 550$ * 2 </a:t>
            </a:r>
            <a:r>
              <a:rPr lang="en-US" dirty="0" err="1" smtClean="0"/>
              <a:t>pax</a:t>
            </a:r>
            <a:r>
              <a:rPr lang="en-US" dirty="0" smtClean="0"/>
              <a:t> = $1100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Hotel </a:t>
            </a:r>
            <a:r>
              <a:rPr lang="en-US" dirty="0"/>
              <a:t>5 </a:t>
            </a:r>
            <a:r>
              <a:rPr lang="en-US" dirty="0" err="1"/>
              <a:t>nts</a:t>
            </a:r>
            <a:r>
              <a:rPr lang="en-US" dirty="0"/>
              <a:t> x 178$ = $</a:t>
            </a:r>
            <a:r>
              <a:rPr lang="en-US" dirty="0" smtClean="0"/>
              <a:t>890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Car </a:t>
            </a:r>
            <a:r>
              <a:rPr lang="fr-FR" dirty="0"/>
              <a:t>12 </a:t>
            </a:r>
            <a:r>
              <a:rPr lang="fr-FR" dirty="0" err="1"/>
              <a:t>days</a:t>
            </a:r>
            <a:r>
              <a:rPr lang="fr-FR" dirty="0"/>
              <a:t> * $96 = $1152 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Allianz Travel Insurance = $975</a:t>
            </a:r>
          </a:p>
          <a:p>
            <a:r>
              <a:rPr lang="en-US" dirty="0" smtClean="0"/>
              <a:t>       *** TOTAL: $4117 ***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090" y="2605964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428740" y="2665340"/>
            <a:ext cx="3432233" cy="646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extBox 22"/>
          <p:cNvSpPr txBox="1"/>
          <p:nvPr/>
        </p:nvSpPr>
        <p:spPr>
          <a:xfrm>
            <a:off x="5520748" y="2665339"/>
            <a:ext cx="3340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are offering you secure and convenient ways to pay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137" y="3528467"/>
            <a:ext cx="1302584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990" y="4549620"/>
            <a:ext cx="26003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040" y="5072944"/>
            <a:ext cx="2657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052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6800" cy="772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352550"/>
            <a:ext cx="4238625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919162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7" y="926084"/>
            <a:ext cx="3708587" cy="5615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916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25325"/>
            <a:ext cx="2676525" cy="544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44375"/>
            <a:ext cx="2733675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2905125" y="3187525"/>
            <a:ext cx="37147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150" y="859163"/>
            <a:ext cx="2743200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6010275" y="3247891"/>
            <a:ext cx="371475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6438"/>
            <a:ext cx="26003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24075" y="1779896"/>
            <a:ext cx="542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$4117</a:t>
            </a:r>
            <a:endParaRPr lang="fr-FR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249839" y="1716852"/>
            <a:ext cx="5429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$4117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7557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657475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188" y="914400"/>
            <a:ext cx="6496050" cy="5317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13" y="2724992"/>
            <a:ext cx="1527353" cy="653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513" y="3849800"/>
            <a:ext cx="1779357" cy="52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810" y="3965207"/>
            <a:ext cx="633412" cy="258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54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156046" y="385730"/>
            <a:ext cx="3271837" cy="18599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2" y="228600"/>
            <a:ext cx="500599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070888" y="3392546"/>
            <a:ext cx="4008259" cy="115776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5406966" y="1218360"/>
            <a:ext cx="3408482" cy="194394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576696" y="1328508"/>
            <a:ext cx="3148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Thank you for your payment.</a:t>
            </a:r>
          </a:p>
          <a:p>
            <a:r>
              <a:rPr lang="en-US" dirty="0" smtClean="0"/>
              <a:t>I would like to ask you if you like to share your experience with us: give us a feedback about your flight and your hotel, like did you …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 rot="1254598">
            <a:off x="1317999" y="2423636"/>
            <a:ext cx="3460002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600000" rev="1800000"/>
              </a:camera>
              <a:lightRig rig="threePt" dir="t"/>
            </a:scene3d>
          </a:bodyPr>
          <a:lstStyle/>
          <a:p>
            <a:r>
              <a:rPr lang="en-US" dirty="0" smtClean="0"/>
              <a:t>I am Luke, you travel advisor,</a:t>
            </a:r>
          </a:p>
          <a:p>
            <a:endParaRPr lang="en-US" dirty="0"/>
          </a:p>
          <a:p>
            <a:r>
              <a:rPr lang="en-US" dirty="0" smtClean="0"/>
              <a:t>Welcome … at any time, you can click on icons for </a:t>
            </a:r>
            <a:r>
              <a:rPr lang="en-US" dirty="0" err="1" smtClean="0"/>
              <a:t>fligths</a:t>
            </a:r>
            <a:r>
              <a:rPr lang="en-US" dirty="0" smtClean="0"/>
              <a:t>, hotels, car rentals and travel insurance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00" y="1267601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6184" y="45875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4678015"/>
            <a:ext cx="733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705262" y="4597880"/>
            <a:ext cx="914400" cy="914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18828" y="4599354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0150" y="459195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93" y="4679074"/>
            <a:ext cx="580738" cy="75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87" y="4762322"/>
            <a:ext cx="852149" cy="62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16" y="4659298"/>
            <a:ext cx="944068" cy="7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494" y="239819"/>
            <a:ext cx="3630325" cy="1023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628138" y="3749159"/>
            <a:ext cx="29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fr-FR" dirty="0"/>
          </a:p>
        </p:txBody>
      </p:sp>
      <p:sp>
        <p:nvSpPr>
          <p:cNvPr id="28" name="Rectangle 27"/>
          <p:cNvSpPr/>
          <p:nvPr/>
        </p:nvSpPr>
        <p:spPr>
          <a:xfrm>
            <a:off x="5383217" y="4636385"/>
            <a:ext cx="3432230" cy="147155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033" y="4636386"/>
            <a:ext cx="517183" cy="485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475222" y="4592158"/>
            <a:ext cx="3340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Great I cannot wait to hear from you. … you can also send us pictures, tell us about the bar at the hotel</a:t>
            </a:r>
            <a:endParaRPr lang="fr-FR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6155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8839199" cy="428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5800" y="6219110"/>
            <a:ext cx="4648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/>
              <a:t>Source: https</a:t>
            </a:r>
            <a:r>
              <a:rPr lang="fr-FR" sz="1000" dirty="0"/>
              <a:t>://www.entrepreneur.com/article/289788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40582" y="162849"/>
            <a:ext cx="7279418" cy="57218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3. How </a:t>
            </a:r>
            <a:r>
              <a:rPr lang="en-US" sz="3600" dirty="0">
                <a:solidFill>
                  <a:srgbClr val="FF0000"/>
                </a:solidFill>
              </a:rPr>
              <a:t>to do it</a:t>
            </a:r>
            <a:r>
              <a:rPr lang="en-US" sz="3600" dirty="0" smtClean="0">
                <a:solidFill>
                  <a:srgbClr val="FF0000"/>
                </a:solidFill>
              </a:rPr>
              <a:t>: programming </a:t>
            </a:r>
            <a:r>
              <a:rPr lang="en-US" sz="3600" dirty="0">
                <a:solidFill>
                  <a:srgbClr val="FF0000"/>
                </a:solidFill>
              </a:rPr>
              <a:t>platforms</a:t>
            </a:r>
          </a:p>
          <a:p>
            <a:pPr marL="457200" indent="-457200">
              <a:buFont typeface="Arial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71769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1" y="533400"/>
            <a:ext cx="8839200" cy="324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801972"/>
            <a:ext cx="1412996" cy="2903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63909"/>
            <a:ext cx="593407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062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657600"/>
            <a:ext cx="8458200" cy="2260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340582" y="162849"/>
            <a:ext cx="6669818" cy="572183"/>
          </a:xfrm>
        </p:spPr>
        <p:txBody>
          <a:bodyPr>
            <a:normAutofit fontScale="92500" lnSpcReduction="10000"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Principles : what it does </a:t>
            </a:r>
          </a:p>
          <a:p>
            <a:pPr marL="457200" indent="-457200">
              <a:buFont typeface="Arial" pitchFamily="34" charset="0"/>
              <a:buChar char="•"/>
            </a:pPr>
            <a:endParaRPr lang="fr-FR" sz="3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65" y="805732"/>
            <a:ext cx="2062466" cy="1937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2869030" y="805732"/>
            <a:ext cx="5817770" cy="26232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3022998" y="983751"/>
            <a:ext cx="528280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I am your Travel-Bot and will book for you the best flight, hotel experience &amp; the car you want while making sure you are safe thanks to a great travel insurance</a:t>
            </a:r>
            <a:endParaRPr lang="fr-FR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79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104" y="5248669"/>
            <a:ext cx="1351544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8937625" cy="3718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418768"/>
            <a:ext cx="1549124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408" y="3938982"/>
            <a:ext cx="4371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81000"/>
            <a:ext cx="7924800" cy="5943600"/>
          </a:xfrm>
        </p:spPr>
        <p:txBody>
          <a:bodyPr/>
          <a:lstStyle/>
          <a:p>
            <a:r>
              <a:rPr lang="en-US" sz="36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Other Choices of Platforms:</a:t>
            </a:r>
          </a:p>
          <a:p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dirty="0">
                <a:hlinkClick r:id="rId2"/>
              </a:rPr>
              <a:t>https://www.smooch.com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dirty="0" smtClean="0">
                <a:hlinkClick r:id="rId3"/>
              </a:rPr>
              <a:t>https</a:t>
            </a:r>
            <a:r>
              <a:rPr lang="fr-FR" dirty="0">
                <a:hlinkClick r:id="rId3"/>
              </a:rPr>
              <a:t>://botsify.com</a:t>
            </a:r>
            <a:r>
              <a:rPr lang="fr-FR" dirty="0" smtClean="0">
                <a:hlinkClick r:id="rId3"/>
              </a:rPr>
              <a:t>/</a:t>
            </a:r>
            <a:endParaRPr lang="fr-FR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dirty="0"/>
              <a:t>https://beepboophq.com/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fr-FR" dirty="0"/>
              <a:t>https://chatfuel.com/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364784"/>
            <a:ext cx="1338262" cy="93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450634"/>
            <a:ext cx="24384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03134"/>
            <a:ext cx="2824162" cy="1409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146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76600"/>
            <a:ext cx="11191876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ular Callout 1"/>
          <p:cNvSpPr/>
          <p:nvPr/>
        </p:nvSpPr>
        <p:spPr>
          <a:xfrm>
            <a:off x="1981200" y="317311"/>
            <a:ext cx="2819400" cy="2971800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TextBox 2"/>
          <p:cNvSpPr txBox="1"/>
          <p:nvPr/>
        </p:nvSpPr>
        <p:spPr>
          <a:xfrm>
            <a:off x="2209800" y="685800"/>
            <a:ext cx="2362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 know who you are, your preferences, if you are a leisure or business traveler, if you are looking for the cheapest deal or the most glamorous experience</a:t>
            </a:r>
            <a:endParaRPr lang="fr-FR" dirty="0"/>
          </a:p>
        </p:txBody>
      </p:sp>
      <p:sp>
        <p:nvSpPr>
          <p:cNvPr id="7" name="Rectangular Callout 6"/>
          <p:cNvSpPr/>
          <p:nvPr/>
        </p:nvSpPr>
        <p:spPr>
          <a:xfrm>
            <a:off x="5943600" y="317311"/>
            <a:ext cx="2819400" cy="2971800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6172200" y="685800"/>
            <a:ext cx="2362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Our conversation together will be fruitful and after a few quick exchanges, you will receive the best offer, fitting your preferences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278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1720" y="3173104"/>
            <a:ext cx="11191876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ular Callout 4"/>
          <p:cNvSpPr/>
          <p:nvPr/>
        </p:nvSpPr>
        <p:spPr>
          <a:xfrm>
            <a:off x="2153306" y="77063"/>
            <a:ext cx="5606886" cy="2971800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2479083" y="186240"/>
            <a:ext cx="4697661" cy="26776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u="sng" dirty="0" smtClean="0">
                <a:solidFill>
                  <a:schemeClr val="bg1"/>
                </a:solidFill>
              </a:rPr>
              <a:t>DURING AND AFTER YOUR TRIP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Please send us your feedbacks: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Send us pictures, comments, blogs and articles about your feelings ……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For example …. 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HOW WAS THE BAR AT THE HOTEL?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52205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457200"/>
            <a:ext cx="7772400" cy="1470025"/>
          </a:xfrm>
        </p:spPr>
        <p:txBody>
          <a:bodyPr>
            <a:normAutofit fontScale="90000"/>
          </a:bodyPr>
          <a:lstStyle/>
          <a:p>
            <a:pPr fontAlgn="base"/>
            <a:r>
              <a:rPr lang="en-US" b="1" dirty="0"/>
              <a:t>Hotel Bars You’ll Want to Build a Trip Around: A Tippler’s Guide</a:t>
            </a:r>
            <a:br>
              <a:rPr lang="en-US" b="1" dirty="0"/>
            </a:br>
            <a:r>
              <a:rPr lang="en-US" sz="1600" dirty="0"/>
              <a:t>Forget the pool, spa, views. These days more travelers are choosing hotels expressly because of their magnetic bars. Here, the best of the new-breed of hotel watering holes, from Amsterdam to Abu Dhabi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5943600"/>
            <a:ext cx="6400800" cy="457200"/>
          </a:xfrm>
        </p:spPr>
        <p:txBody>
          <a:bodyPr>
            <a:normAutofit/>
          </a:bodyPr>
          <a:lstStyle/>
          <a:p>
            <a:r>
              <a:rPr lang="fr-FR" sz="1100" dirty="0"/>
              <a:t>https://www.wsj.com/articles/hotel-bars-youll-want-to-build-a-trip-around-a-tipplers-guide-1488481537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949" y="2209800"/>
            <a:ext cx="5076825" cy="3687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4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480173" y="4852844"/>
            <a:ext cx="2958977" cy="7764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2" y="228600"/>
            <a:ext cx="500599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87" y="238125"/>
            <a:ext cx="3630325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6990" y="466725"/>
            <a:ext cx="3147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Hi, I want to fly to </a:t>
            </a:r>
            <a:r>
              <a:rPr lang="en-US" dirty="0" err="1" smtClean="0"/>
              <a:t>Mumbay</a:t>
            </a:r>
            <a:r>
              <a:rPr lang="en-US" dirty="0" smtClean="0"/>
              <a:t> on March 1</a:t>
            </a:r>
            <a:r>
              <a:rPr lang="en-US" baseline="30000" dirty="0" smtClean="0"/>
              <a:t>st</a:t>
            </a:r>
            <a:r>
              <a:rPr lang="en-US" dirty="0" smtClean="0"/>
              <a:t> and come back on March 15th</a:t>
            </a:r>
            <a:endParaRPr lang="fr-FR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762" y="1618742"/>
            <a:ext cx="3630325" cy="79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06965" y="1847342"/>
            <a:ext cx="29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am travelling with my wife</a:t>
            </a:r>
            <a:endParaRPr lang="fr-FR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97589" y="2376795"/>
            <a:ext cx="3915898" cy="1566376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5423023" y="2574591"/>
            <a:ext cx="3220952" cy="12791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454127" y="2574591"/>
            <a:ext cx="3379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Sure I will find you the best flight.</a:t>
            </a:r>
          </a:p>
          <a:p>
            <a:r>
              <a:rPr lang="en-US" dirty="0" smtClean="0"/>
              <a:t>I see that you are in New York, so I will look for flights out of New York … correct?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 rot="1254598">
            <a:off x="1317999" y="2423636"/>
            <a:ext cx="3460002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600000" rev="1800000"/>
              </a:camera>
              <a:lightRig rig="threePt" dir="t"/>
            </a:scene3d>
          </a:bodyPr>
          <a:lstStyle/>
          <a:p>
            <a:r>
              <a:rPr lang="en-US" dirty="0" smtClean="0"/>
              <a:t>I am Luke, you travel advisor,</a:t>
            </a:r>
          </a:p>
          <a:p>
            <a:endParaRPr lang="en-US" dirty="0"/>
          </a:p>
          <a:p>
            <a:r>
              <a:rPr lang="en-US" dirty="0" smtClean="0"/>
              <a:t>Welcome … at any time, you can click on icons for </a:t>
            </a:r>
            <a:r>
              <a:rPr lang="en-US" dirty="0" err="1" smtClean="0"/>
              <a:t>fligths</a:t>
            </a:r>
            <a:r>
              <a:rPr lang="en-US" dirty="0" smtClean="0"/>
              <a:t>, hotels, car rentals and travel insurance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57" y="2584732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6184" y="45875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4678015"/>
            <a:ext cx="733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705262" y="4597880"/>
            <a:ext cx="914400" cy="914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18828" y="4599354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0150" y="459195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93" y="4679074"/>
            <a:ext cx="580738" cy="75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87" y="4762322"/>
            <a:ext cx="852149" cy="62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16" y="4659298"/>
            <a:ext cx="944068" cy="7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62" y="3914267"/>
            <a:ext cx="3630325" cy="79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529924" y="4146573"/>
            <a:ext cx="29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fr-F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2649329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524960" y="5074953"/>
            <a:ext cx="337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Ok  ……. Searching ……</a:t>
            </a:r>
            <a:endParaRPr lang="fr-FR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222" y="4853107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340582" y="162849"/>
            <a:ext cx="7736618" cy="1455893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rgbClr val="FF0000"/>
                </a:solidFill>
              </a:rPr>
              <a:t>2. </a:t>
            </a:r>
            <a:r>
              <a:rPr lang="en-US" sz="3600" dirty="0">
                <a:solidFill>
                  <a:srgbClr val="FF0000"/>
                </a:solidFill>
              </a:rPr>
              <a:t>Demo: how it works</a:t>
            </a:r>
          </a:p>
          <a:p>
            <a:pPr marL="457200" indent="-457200">
              <a:buFont typeface="Arial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315861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5480173" y="4852844"/>
            <a:ext cx="2958977" cy="7764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2" y="228600"/>
            <a:ext cx="500599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87" y="238125"/>
            <a:ext cx="3630325" cy="143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86990" y="466725"/>
            <a:ext cx="31474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Hi, I want to fly to </a:t>
            </a:r>
            <a:r>
              <a:rPr lang="en-US" dirty="0" err="1" smtClean="0"/>
              <a:t>Mumbay</a:t>
            </a:r>
            <a:r>
              <a:rPr lang="en-US" dirty="0" smtClean="0"/>
              <a:t> on March 1</a:t>
            </a:r>
            <a:r>
              <a:rPr lang="en-US" baseline="30000" dirty="0" smtClean="0"/>
              <a:t>st</a:t>
            </a:r>
            <a:r>
              <a:rPr lang="en-US" dirty="0" smtClean="0"/>
              <a:t> and come back on March 15th</a:t>
            </a:r>
            <a:endParaRPr lang="fr-FR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762" y="1618742"/>
            <a:ext cx="3630325" cy="79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406965" y="1847342"/>
            <a:ext cx="29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am travelling with my wife</a:t>
            </a:r>
            <a:endParaRPr lang="fr-FR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97589" y="2376795"/>
            <a:ext cx="3915898" cy="1566376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5423023" y="2574591"/>
            <a:ext cx="3220952" cy="127911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454127" y="2574591"/>
            <a:ext cx="3379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Sure I will find you the best flight.</a:t>
            </a:r>
          </a:p>
          <a:p>
            <a:r>
              <a:rPr lang="en-US" dirty="0" smtClean="0"/>
              <a:t>I see that you are in New York, so I will look for flights out of New York … correct?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 rot="1254598">
            <a:off x="1317999" y="2423636"/>
            <a:ext cx="3460002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600000" rev="1800000"/>
              </a:camera>
              <a:lightRig rig="threePt" dir="t"/>
            </a:scene3d>
          </a:bodyPr>
          <a:lstStyle/>
          <a:p>
            <a:r>
              <a:rPr lang="en-US" dirty="0" smtClean="0"/>
              <a:t>I am Luke, you travel advisor,</a:t>
            </a:r>
          </a:p>
          <a:p>
            <a:endParaRPr lang="en-US" dirty="0"/>
          </a:p>
          <a:p>
            <a:r>
              <a:rPr lang="en-US" dirty="0" smtClean="0"/>
              <a:t>Welcome … at any time, you can click on icons for </a:t>
            </a:r>
            <a:r>
              <a:rPr lang="en-US" dirty="0" err="1" smtClean="0"/>
              <a:t>fligths</a:t>
            </a:r>
            <a:r>
              <a:rPr lang="en-US" dirty="0" smtClean="0"/>
              <a:t>, hotels, car rentals and travel insurance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57" y="2584732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6184" y="45875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4678015"/>
            <a:ext cx="733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705262" y="4597880"/>
            <a:ext cx="914400" cy="914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18828" y="4599354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0150" y="459195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93" y="4679074"/>
            <a:ext cx="580738" cy="75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87" y="4762322"/>
            <a:ext cx="852149" cy="62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16" y="4659298"/>
            <a:ext cx="944068" cy="7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3162" y="3914267"/>
            <a:ext cx="3630325" cy="79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5529924" y="4146573"/>
            <a:ext cx="29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</a:t>
            </a:r>
            <a:endParaRPr lang="fr-F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2649329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524960" y="5074953"/>
            <a:ext cx="337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Ok  ……. Searching ……</a:t>
            </a:r>
            <a:endParaRPr lang="fr-FR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222" y="4853107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Subtitle 2"/>
          <p:cNvSpPr>
            <a:spLocks noGrp="1"/>
          </p:cNvSpPr>
          <p:nvPr>
            <p:ph type="subTitle" idx="1"/>
          </p:nvPr>
        </p:nvSpPr>
        <p:spPr>
          <a:xfrm>
            <a:off x="340582" y="162849"/>
            <a:ext cx="7736618" cy="1455893"/>
          </a:xfrm>
        </p:spPr>
        <p:txBody>
          <a:bodyPr>
            <a:normAutofit/>
          </a:bodyPr>
          <a:lstStyle/>
          <a:p>
            <a:pPr marL="514350" indent="-514350" algn="l">
              <a:buFont typeface="+mj-lt"/>
              <a:buAutoNum type="arabicPeriod"/>
            </a:pPr>
            <a:r>
              <a:rPr lang="en-US" sz="3600" dirty="0" smtClean="0">
                <a:solidFill>
                  <a:srgbClr val="FF0000"/>
                </a:solidFill>
              </a:rPr>
              <a:t>Principles : what it does </a:t>
            </a:r>
          </a:p>
          <a:p>
            <a:pPr marL="457200" indent="-457200">
              <a:buFont typeface="Arial" pitchFamily="34" charset="0"/>
              <a:buChar char="•"/>
            </a:pP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42715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2" y="228600"/>
            <a:ext cx="500599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97590" y="603570"/>
            <a:ext cx="4008259" cy="1157765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5346572" y="708970"/>
            <a:ext cx="3492628" cy="94696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410200" y="811496"/>
            <a:ext cx="3379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Here are the top 10 flights I found for you:</a:t>
            </a:r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 rot="1254598">
            <a:off x="1317999" y="2423636"/>
            <a:ext cx="3460002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600000" rev="1800000"/>
              </a:camera>
              <a:lightRig rig="threePt" dir="t"/>
            </a:scene3d>
          </a:bodyPr>
          <a:lstStyle/>
          <a:p>
            <a:r>
              <a:rPr lang="en-US" dirty="0" smtClean="0"/>
              <a:t>I am Luke, you travel advisor,</a:t>
            </a:r>
          </a:p>
          <a:p>
            <a:endParaRPr lang="en-US" dirty="0"/>
          </a:p>
          <a:p>
            <a:r>
              <a:rPr lang="en-US" dirty="0" smtClean="0"/>
              <a:t>Welcome … at any time, you can click on icons for </a:t>
            </a:r>
            <a:r>
              <a:rPr lang="en-US" dirty="0" err="1" smtClean="0"/>
              <a:t>fligths</a:t>
            </a:r>
            <a:r>
              <a:rPr lang="en-US" dirty="0" smtClean="0"/>
              <a:t>, hotels, car rentals and travel insurance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57" y="944856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6184" y="45875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4678015"/>
            <a:ext cx="733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705262" y="4597880"/>
            <a:ext cx="914400" cy="914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18828" y="4599354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0150" y="459195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93" y="4679074"/>
            <a:ext cx="580738" cy="75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87" y="4762322"/>
            <a:ext cx="852149" cy="62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16" y="4659298"/>
            <a:ext cx="944068" cy="7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5135740" y="1845376"/>
            <a:ext cx="4008259" cy="3793423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2" name="Rectangle 21"/>
          <p:cNvSpPr/>
          <p:nvPr/>
        </p:nvSpPr>
        <p:spPr>
          <a:xfrm>
            <a:off x="5486592" y="1958181"/>
            <a:ext cx="3492628" cy="309837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570" y="1854844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473572" y="1970605"/>
            <a:ext cx="34784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JFK-BOM Air China $550</a:t>
            </a:r>
          </a:p>
          <a:p>
            <a:pPr marL="342900" indent="-342900">
              <a:buAutoNum type="arabicPeriod"/>
            </a:pPr>
            <a:r>
              <a:rPr lang="en-US" dirty="0" smtClean="0"/>
              <a:t>JFK-BOM Turkish $612</a:t>
            </a:r>
          </a:p>
          <a:p>
            <a:pPr marL="342900" indent="-342900">
              <a:buAutoNum type="arabicPeriod"/>
            </a:pPr>
            <a:r>
              <a:rPr lang="en-US" dirty="0" smtClean="0"/>
              <a:t>JFK-BOM Kuwait $650</a:t>
            </a:r>
          </a:p>
          <a:p>
            <a:pPr marL="342900" indent="-342900">
              <a:buAutoNum type="arabicPeriod"/>
            </a:pPr>
            <a:r>
              <a:rPr lang="en-US" dirty="0" smtClean="0"/>
              <a:t>EWR-BOM Air India (</a:t>
            </a:r>
            <a:r>
              <a:rPr lang="en-US" sz="1400" dirty="0" smtClean="0"/>
              <a:t>direct</a:t>
            </a:r>
            <a:r>
              <a:rPr lang="en-US" dirty="0" smtClean="0"/>
              <a:t>) $762</a:t>
            </a:r>
          </a:p>
          <a:p>
            <a:pPr marL="342900" indent="-342900">
              <a:buAutoNum type="arabicPeriod"/>
            </a:pPr>
            <a:r>
              <a:rPr lang="en-US" dirty="0" smtClean="0"/>
              <a:t>EWR-BOM United (</a:t>
            </a:r>
            <a:r>
              <a:rPr lang="en-US" sz="1400" dirty="0" smtClean="0"/>
              <a:t>direct</a:t>
            </a:r>
            <a:r>
              <a:rPr lang="en-US" dirty="0" smtClean="0"/>
              <a:t>) $790</a:t>
            </a:r>
          </a:p>
          <a:p>
            <a:pPr marL="342900" indent="-342900">
              <a:buAutoNum type="arabicPeriod"/>
            </a:pPr>
            <a:r>
              <a:rPr lang="en-US" dirty="0" smtClean="0"/>
              <a:t>JFK-BOM Emirates $778</a:t>
            </a:r>
          </a:p>
          <a:p>
            <a:pPr marL="342900" indent="-342900">
              <a:buAutoNum type="arabicPeriod"/>
            </a:pPr>
            <a:r>
              <a:rPr lang="en-US" dirty="0" smtClean="0"/>
              <a:t>JFK-BOM Air India $767</a:t>
            </a:r>
          </a:p>
          <a:p>
            <a:pPr marL="342900" indent="-342900">
              <a:buAutoNum type="arabicPeriod"/>
            </a:pPr>
            <a:r>
              <a:rPr lang="en-US" dirty="0" smtClean="0"/>
              <a:t>JFK-BOM Etihad $776</a:t>
            </a:r>
          </a:p>
          <a:p>
            <a:pPr marL="342900" indent="-342900">
              <a:buAutoNum type="arabicPeriod"/>
            </a:pPr>
            <a:r>
              <a:rPr lang="en-US" dirty="0" smtClean="0"/>
              <a:t>JFK-BOM Swiss $805</a:t>
            </a:r>
          </a:p>
          <a:p>
            <a:pPr marL="342900" indent="-342900">
              <a:buAutoNum type="arabicPeriod"/>
            </a:pPr>
            <a:r>
              <a:rPr lang="en-US" dirty="0" smtClean="0"/>
              <a:t>JFK-BOM Lufthansa $830</a:t>
            </a:r>
            <a:endParaRPr lang="fr-FR" dirty="0"/>
          </a:p>
        </p:txBody>
      </p:sp>
      <p:sp>
        <p:nvSpPr>
          <p:cNvPr id="6" name="Oval 5"/>
          <p:cNvSpPr/>
          <p:nvPr/>
        </p:nvSpPr>
        <p:spPr>
          <a:xfrm>
            <a:off x="5511357" y="2051584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Oval 24"/>
          <p:cNvSpPr/>
          <p:nvPr/>
        </p:nvSpPr>
        <p:spPr>
          <a:xfrm>
            <a:off x="5503953" y="2301642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Oval 25"/>
          <p:cNvSpPr/>
          <p:nvPr/>
        </p:nvSpPr>
        <p:spPr>
          <a:xfrm>
            <a:off x="5505427" y="2578334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Oval 26"/>
          <p:cNvSpPr/>
          <p:nvPr/>
        </p:nvSpPr>
        <p:spPr>
          <a:xfrm>
            <a:off x="5506901" y="2855026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val 27"/>
          <p:cNvSpPr/>
          <p:nvPr/>
        </p:nvSpPr>
        <p:spPr>
          <a:xfrm>
            <a:off x="5508375" y="3131718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/>
          <p:cNvSpPr/>
          <p:nvPr/>
        </p:nvSpPr>
        <p:spPr>
          <a:xfrm>
            <a:off x="5509849" y="3408410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val 29"/>
          <p:cNvSpPr/>
          <p:nvPr/>
        </p:nvSpPr>
        <p:spPr>
          <a:xfrm>
            <a:off x="5511323" y="3685102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Oval 30"/>
          <p:cNvSpPr/>
          <p:nvPr/>
        </p:nvSpPr>
        <p:spPr>
          <a:xfrm>
            <a:off x="5521675" y="3944038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Oval 31"/>
          <p:cNvSpPr/>
          <p:nvPr/>
        </p:nvSpPr>
        <p:spPr>
          <a:xfrm>
            <a:off x="5523149" y="4202974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val 32"/>
          <p:cNvSpPr/>
          <p:nvPr/>
        </p:nvSpPr>
        <p:spPr>
          <a:xfrm>
            <a:off x="5555714" y="4527714"/>
            <a:ext cx="230277" cy="256486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val 33"/>
          <p:cNvSpPr/>
          <p:nvPr/>
        </p:nvSpPr>
        <p:spPr>
          <a:xfrm>
            <a:off x="5626402" y="4888256"/>
            <a:ext cx="115139" cy="155598"/>
          </a:xfrm>
          <a:prstGeom prst="ellipse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21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</a:gra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5715000" y="4841350"/>
            <a:ext cx="9826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Click to GO!</a:t>
            </a:r>
            <a:endParaRPr lang="fr-FR" sz="1000" dirty="0">
              <a:solidFill>
                <a:srgbClr val="FF0000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 rot="8260299">
            <a:off x="5677371" y="1887956"/>
            <a:ext cx="410939" cy="900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TextBox 13"/>
          <p:cNvSpPr txBox="1"/>
          <p:nvPr/>
        </p:nvSpPr>
        <p:spPr>
          <a:xfrm>
            <a:off x="5998564" y="1590563"/>
            <a:ext cx="1185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SELECT</a:t>
            </a:r>
            <a:endParaRPr lang="fr-F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398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82" y="228600"/>
            <a:ext cx="500599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997587" y="603568"/>
            <a:ext cx="3460611" cy="5035231"/>
          </a:xfrm>
          <a:prstGeom prst="rect">
            <a:avLst/>
          </a:prstGeom>
          <a:ln/>
          <a:ex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</p:pic>
      <p:sp>
        <p:nvSpPr>
          <p:cNvPr id="2" name="Rectangle 1"/>
          <p:cNvSpPr/>
          <p:nvPr/>
        </p:nvSpPr>
        <p:spPr>
          <a:xfrm>
            <a:off x="5346572" y="708969"/>
            <a:ext cx="2883028" cy="433575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5410201" y="811496"/>
            <a:ext cx="27432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Air China great choice!</a:t>
            </a:r>
          </a:p>
          <a:p>
            <a:endParaRPr lang="en-US" dirty="0"/>
          </a:p>
          <a:p>
            <a:r>
              <a:rPr lang="en-US" dirty="0" smtClean="0"/>
              <a:t>                            </a:t>
            </a:r>
          </a:p>
          <a:p>
            <a:endParaRPr lang="en-US" dirty="0" smtClean="0"/>
          </a:p>
          <a:p>
            <a:r>
              <a:rPr lang="en-US" dirty="0" smtClean="0"/>
              <a:t>You are leaving from JFK on Air China flight 982 on Wed 3/1 at 3:50pm and arriving in Mumbai on Fri 3/3 at 1:00am (22h40m).</a:t>
            </a:r>
          </a:p>
          <a:p>
            <a:r>
              <a:rPr lang="en-US" dirty="0" smtClean="0"/>
              <a:t>Short connection in Beijing (PEK).</a:t>
            </a:r>
          </a:p>
          <a:p>
            <a:endParaRPr lang="en-US" dirty="0"/>
          </a:p>
          <a:p>
            <a:endParaRPr lang="fr-FR" dirty="0"/>
          </a:p>
        </p:txBody>
      </p:sp>
      <p:sp>
        <p:nvSpPr>
          <p:cNvPr id="3" name="TextBox 2"/>
          <p:cNvSpPr txBox="1"/>
          <p:nvPr/>
        </p:nvSpPr>
        <p:spPr>
          <a:xfrm rot="1254598">
            <a:off x="1317999" y="2423636"/>
            <a:ext cx="3460002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1800000" lon="600000" rev="1800000"/>
              </a:camera>
              <a:lightRig rig="threePt" dir="t"/>
            </a:scene3d>
          </a:bodyPr>
          <a:lstStyle/>
          <a:p>
            <a:r>
              <a:rPr lang="en-US" dirty="0" smtClean="0"/>
              <a:t>I am Luke, you travel advisor,</a:t>
            </a:r>
          </a:p>
          <a:p>
            <a:endParaRPr lang="en-US" dirty="0"/>
          </a:p>
          <a:p>
            <a:r>
              <a:rPr lang="en-US" dirty="0" smtClean="0"/>
              <a:t>Welcome … at any time, you can click on icons for </a:t>
            </a:r>
            <a:r>
              <a:rPr lang="en-US" dirty="0" err="1" smtClean="0"/>
              <a:t>fligths</a:t>
            </a:r>
            <a:r>
              <a:rPr lang="en-US" dirty="0" smtClean="0"/>
              <a:t>, hotels, car rentals and travel insurance</a:t>
            </a:r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557" y="944856"/>
            <a:ext cx="546066" cy="5129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656184" y="4587528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671" y="4678015"/>
            <a:ext cx="733425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705262" y="4597880"/>
            <a:ext cx="914400" cy="9144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2718828" y="4599354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3750150" y="4591950"/>
            <a:ext cx="914400" cy="91440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93" y="4679074"/>
            <a:ext cx="580738" cy="754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87" y="4762322"/>
            <a:ext cx="852149" cy="621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316" y="4659298"/>
            <a:ext cx="944068" cy="79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91" y="1158010"/>
            <a:ext cx="1351059" cy="497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039" y="1649566"/>
            <a:ext cx="1351059" cy="302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5638800" y="4038600"/>
            <a:ext cx="1752600" cy="38099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extBox 7"/>
          <p:cNvSpPr txBox="1"/>
          <p:nvPr/>
        </p:nvSpPr>
        <p:spPr>
          <a:xfrm>
            <a:off x="5715000" y="4038600"/>
            <a:ext cx="1447800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Yes, book it !</a:t>
            </a:r>
            <a:endParaRPr lang="fr-FR" dirty="0"/>
          </a:p>
        </p:txBody>
      </p:sp>
      <p:sp>
        <p:nvSpPr>
          <p:cNvPr id="9" name="Oval 8"/>
          <p:cNvSpPr/>
          <p:nvPr/>
        </p:nvSpPr>
        <p:spPr>
          <a:xfrm>
            <a:off x="7315200" y="4762322"/>
            <a:ext cx="609600" cy="190678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7306207" y="4722566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No back…</a:t>
            </a:r>
            <a:endParaRPr lang="fr-FR" sz="1000" dirty="0">
              <a:solidFill>
                <a:schemeClr val="bg1"/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210" y="4083843"/>
            <a:ext cx="261937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21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6786</TotalTime>
  <Words>1019</Words>
  <Application>Microsoft Office PowerPoint</Application>
  <PresentationFormat>On-screen Show (4:3)</PresentationFormat>
  <Paragraphs>139</Paragraphs>
  <Slides>21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The Bot-People: your travel bot</vt:lpstr>
      <vt:lpstr>PowerPoint Presentation</vt:lpstr>
      <vt:lpstr>PowerPoint Presentation</vt:lpstr>
      <vt:lpstr>PowerPoint Presentation</vt:lpstr>
      <vt:lpstr>Hotel Bars You’ll Want to Build a Trip Around: A Tippler’s Guide Forget the pool, spa, views. These days more travelers are choosing hotels expressly because of their magnetic bars. Here, the best of the new-breed of hotel watering holes, from Amsterdam to Abu Dhabi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 Leveaus</dc:creator>
  <cp:lastModifiedBy>The Leveaus</cp:lastModifiedBy>
  <cp:revision>68</cp:revision>
  <dcterms:created xsi:type="dcterms:W3CDTF">2017-02-16T02:33:08Z</dcterms:created>
  <dcterms:modified xsi:type="dcterms:W3CDTF">2017-03-06T02:34:16Z</dcterms:modified>
</cp:coreProperties>
</file>